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5" r:id="rId4"/>
    <p:sldId id="283" r:id="rId5"/>
    <p:sldId id="280" r:id="rId6"/>
    <p:sldId id="281" r:id="rId7"/>
    <p:sldId id="284" r:id="rId8"/>
    <p:sldId id="291" r:id="rId9"/>
    <p:sldId id="296" r:id="rId10"/>
    <p:sldId id="294" r:id="rId11"/>
    <p:sldId id="295" r:id="rId12"/>
    <p:sldId id="287" r:id="rId13"/>
    <p:sldId id="289" r:id="rId14"/>
    <p:sldId id="292" r:id="rId15"/>
    <p:sldId id="298" r:id="rId16"/>
    <p:sldId id="299" r:id="rId17"/>
    <p:sldId id="302" r:id="rId18"/>
    <p:sldId id="301" r:id="rId19"/>
    <p:sldId id="303" r:id="rId20"/>
    <p:sldId id="304" r:id="rId21"/>
    <p:sldId id="305" r:id="rId22"/>
    <p:sldId id="308" r:id="rId23"/>
    <p:sldId id="309" r:id="rId24"/>
    <p:sldId id="306" r:id="rId25"/>
    <p:sldId id="307" r:id="rId26"/>
    <p:sldId id="310" r:id="rId27"/>
    <p:sldId id="312" r:id="rId28"/>
    <p:sldId id="314" r:id="rId29"/>
    <p:sldId id="316" r:id="rId30"/>
    <p:sldId id="318" r:id="rId31"/>
    <p:sldId id="317" r:id="rId32"/>
    <p:sldId id="319" r:id="rId33"/>
    <p:sldId id="321" r:id="rId34"/>
    <p:sldId id="273" r:id="rId35"/>
    <p:sldId id="274" r:id="rId36"/>
    <p:sldId id="276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C33B7-DACE-B870-523F-351EDB0E6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5D893-87BC-E70F-3A40-6E326105E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69D2DD-5FE8-284A-97FA-1D032CB3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3F79C-AA3B-7474-982F-DB7971839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9FA4-446E-8C53-4D5F-B35367C0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39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24741-DC3E-CC2E-3A69-EBB89214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308D11-A680-9B0C-F637-0C76B9487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DF0B42-A5F1-AA7D-8866-F2621C35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989FBE-F894-C8D6-D055-9AFB5303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E0559A-9C81-59C4-16D1-F6D2E6DD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0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F63973-295D-0860-899C-5A480DF5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CD397C-35A8-E7A5-CDA4-ACC948325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11FAA-8468-3CAB-C6C7-E3974818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69D51-FE02-3D49-6B1E-E6A194D1A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7EDD4-5E6A-EA4B-719C-407CDAD5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5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F8CFC-43AC-FEC0-C4B5-97D0A306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596050-F53F-5E52-0CFF-76194DD9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081BE-D2A8-907D-8953-C830FCB58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F28242-11CB-6AF5-D3D4-CCA7F186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DF2A0-14FF-35DA-6FD4-442B9B07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1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648F9-3FD4-7841-AA2A-D692EF96E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9B62C-06B3-143F-FEE3-59E74BE64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AFD74D-B8AA-960D-51D1-B0E81C90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54C3D-1D01-1BB8-3CE8-B8CB07A73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85D12-BC97-0B4C-8989-E03F3ED5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1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314CA-3434-BB94-6F09-66182CA4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30855C-D96F-CF4B-86B9-3327D543EE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88F93-5980-33B2-A0CD-90BF277BB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FD640B-935B-4A69-FFA5-9BCD7256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6A15CB-4C28-ADCA-962B-87B520FF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86DA39-E512-5351-5070-B89DCFFB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5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ACF23-3D29-A5F9-62B1-297F34CB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1D1244-10A5-868F-3513-7A2E65972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368DAA-F6E3-F654-9F91-863F4C0F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418A0F-78B7-5583-045C-AD7EF0AB1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E6F7D4-8352-82D2-3455-CA3B0DBCE2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AF2B65-D742-8FE8-F484-101EEA78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9ACE0C1-5B8A-F19F-A33E-72AE5872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69DBC2-2F5D-C378-F0D0-0E48B7D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82426-85E9-04AF-C527-97137E90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6F97B5-0E22-57CA-AF9C-18E17EDC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78C2AF-9C0D-EF60-85D4-AF47CA1D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CF4D2-AE4C-81F6-9B04-21716EB6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62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348D6C-EABF-A866-F462-4E6826A4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19A4AD-7CDD-D1DE-4B58-ECE6743B9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93C4E-8FCD-9C08-F96D-E7F9EF5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16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44BBAC-C378-EA59-2116-26200EED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2C390-C384-557F-0999-1AC470A33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EEC90C-0D24-A3FA-4629-E0B07656F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EF318C-0365-E7E5-511C-F22FC769A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20977-0EEC-E213-EA94-6F1037DF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4C7768-3E67-B6FE-CD7F-7D8E8DEB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9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92988-5DC7-DCAB-10A9-8669AACA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4A2AA3-CBD0-1305-ECC0-232C0F3BF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47663C-6D5F-6861-67BA-8EBA47E41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073BB9-FB97-007A-22AF-7105366F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C5C5D5-40BD-FE60-C94B-616382E5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601B4B-8C2A-C0E1-89FF-5FCD143F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4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650C91-0C31-ECEC-929D-2E2B6332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51AA25-9BA5-55E8-BA84-430D7C7C6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71C91-D9BD-47F4-4902-92E2FC3EB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1709-4F35-4B32-A967-077BD298B0B4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038030-E31F-2BBF-980F-F8B536BCA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94D88D-E158-9049-7EB2-69D8866C5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A5AD1-2A65-478C-8199-D01F71D550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49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xiaodongan.cn/SPH/SPH-9-3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computing/pixar/effects/particle/pi/smoothed-particle-hydrodynamics" TargetMode="External"/><Relationship Id="rId2" Type="http://schemas.openxmlformats.org/officeDocument/2006/relationships/hyperlink" Target="http://xiaodongan.cn/SPH/SPH-9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scPSudsNwQ&amp;ab_channel=CGFreibu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9903C-D954-1CCE-8229-7F1569FEC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6000" dirty="0"/>
              <a:t>Simulating liquid using the </a:t>
            </a:r>
            <a:r>
              <a:rPr lang="en-US" altLang="zh-CN" sz="6000" b="1" dirty="0"/>
              <a:t>Smoothed-Particle Hydrodynamics</a:t>
            </a:r>
            <a:r>
              <a:rPr lang="en-US" altLang="zh-CN" sz="6000" dirty="0"/>
              <a:t> (SPH) method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03C764-00FE-464E-4076-E01AB03BFF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Will 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6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D69E7-1F68-4411-AB26-CB084506B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Condition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E45097-F64D-4CD0-B96C-CEA412C9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Fluid is divided into lots of moving particles, with parameters x (position), v (velocity), m (mass), V (volume), ρ (density) and p (pressure).</a:t>
            </a:r>
            <a:endParaRPr lang="zh-CN" altLang="en-US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8811E24-BF27-44B6-A9AD-A9B5EEF80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6578"/>
            <a:ext cx="7459824" cy="32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F38BE-6735-4F49-A603-D27DA303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Initial Condition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E63BA-494C-481B-BE9B-9D0FE606F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5854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divided particles will be assigned to a certain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initial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positions x</a:t>
            </a:r>
            <a:r>
              <a:rPr lang="en-US" altLang="zh-CN" sz="2000" dirty="0"/>
              <a:t>, depending on the model you want to simulate. (Height, shape and numbers of particles)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 divided particles will also be given some random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initial velocities v</a:t>
            </a:r>
            <a:r>
              <a:rPr lang="en-US" altLang="zh-CN" sz="2000" dirty="0"/>
              <a:t>. (the value is small, used for later calculation)</a:t>
            </a:r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Every particle will be given the same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mass m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Every particle will be given the same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volume V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F04C70-DDB7-485F-844F-27FD6DCB1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49"/>
          <a:stretch/>
        </p:blipFill>
        <p:spPr>
          <a:xfrm>
            <a:off x="7768903" y="863600"/>
            <a:ext cx="2828156" cy="24555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B20A2F-613B-4767-85A8-CD8F6ACF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39" y="4152525"/>
            <a:ext cx="5985261" cy="709987"/>
          </a:xfrm>
          <a:prstGeom prst="rect">
            <a:avLst/>
          </a:prstGeom>
        </p:spPr>
      </p:pic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8394E0E-3633-B42B-979B-4EEADCA71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05"/>
          <a:stretch/>
        </p:blipFill>
        <p:spPr>
          <a:xfrm>
            <a:off x="7584493" y="3876192"/>
            <a:ext cx="3835400" cy="244682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C87096D-14A7-2A42-83AD-EFD180287511}"/>
              </a:ext>
            </a:extLst>
          </p:cNvPr>
          <p:cNvSpPr/>
          <p:nvPr/>
        </p:nvSpPr>
        <p:spPr>
          <a:xfrm>
            <a:off x="9410699" y="5010150"/>
            <a:ext cx="1186359" cy="512762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CCEE828-09ED-42D4-2E09-560CB74868B3}"/>
              </a:ext>
            </a:extLst>
          </p:cNvPr>
          <p:cNvCxnSpPr/>
          <p:nvPr/>
        </p:nvCxnSpPr>
        <p:spPr>
          <a:xfrm flipH="1" flipV="1">
            <a:off x="9798050" y="4381500"/>
            <a:ext cx="69850" cy="62865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B1290E7C-95FE-C0B8-D0B9-235009C495F1}"/>
              </a:ext>
            </a:extLst>
          </p:cNvPr>
          <p:cNvSpPr/>
          <p:nvPr/>
        </p:nvSpPr>
        <p:spPr>
          <a:xfrm>
            <a:off x="10597058" y="5010150"/>
            <a:ext cx="470992" cy="660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2776BD6-B7B6-8AEA-31EF-2D538F428248}"/>
              </a:ext>
            </a:extLst>
          </p:cNvPr>
          <p:cNvSpPr txBox="1"/>
          <p:nvPr/>
        </p:nvSpPr>
        <p:spPr>
          <a:xfrm>
            <a:off x="9304240" y="4073839"/>
            <a:ext cx="105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We know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833B1B-0EBF-33FE-7753-22B9F7048F6C}"/>
              </a:ext>
            </a:extLst>
          </p:cNvPr>
          <p:cNvCxnSpPr>
            <a:cxnSpLocks/>
          </p:cNvCxnSpPr>
          <p:nvPr/>
        </p:nvCxnSpPr>
        <p:spPr>
          <a:xfrm>
            <a:off x="10750550" y="5670550"/>
            <a:ext cx="82004" cy="5570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3BB00FD-0B8D-73D6-BA6D-6DE2FF09076C}"/>
              </a:ext>
            </a:extLst>
          </p:cNvPr>
          <p:cNvSpPr txBox="1"/>
          <p:nvPr/>
        </p:nvSpPr>
        <p:spPr>
          <a:xfrm>
            <a:off x="10180243" y="6186060"/>
            <a:ext cx="1775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 want to solve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7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A6710-9881-0160-615A-FC1CA8E9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Navier-Stokes (NS) function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D496A5-1348-D037-2876-4578A4D31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24" y="1690688"/>
            <a:ext cx="7422525" cy="4566593"/>
          </a:xfrm>
        </p:spPr>
      </p:pic>
    </p:spTree>
    <p:extLst>
      <p:ext uri="{BB962C8B-B14F-4D97-AF65-F5344CB8AC3E}">
        <p14:creationId xmlns:p14="http://schemas.microsoft.com/office/powerpoint/2010/main" val="335037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B815F0-02B4-4DD8-AEF4-AB554288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89" y="1873250"/>
            <a:ext cx="3634711" cy="40156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A6FA25-A57D-445D-9F18-35348F7A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 to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F7D05-E453-4C1B-A62B-0508231AB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7725"/>
            <a:ext cx="8038755" cy="4638807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000" dirty="0"/>
              <a:t>For each particle, it experiences three forces in this simplified model.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Gravity</a:t>
            </a:r>
            <a:r>
              <a:rPr lang="en-US" altLang="zh-CN" sz="2000" dirty="0"/>
              <a:t> F: ρ*g (external force)</a:t>
            </a:r>
          </a:p>
          <a:p>
            <a:r>
              <a:rPr lang="en-US" altLang="zh-CN" sz="2000" dirty="0"/>
              <a:t>Here the </a:t>
            </a:r>
            <a:r>
              <a:rPr lang="en-US" altLang="zh-CN" sz="2000" b="1" dirty="0"/>
              <a:t>mass</a:t>
            </a:r>
            <a:r>
              <a:rPr lang="en-US" altLang="zh-CN" sz="2000" dirty="0"/>
              <a:t> is scaled, and </a:t>
            </a:r>
            <a:r>
              <a:rPr lang="en-US" altLang="zh-CN" sz="2000" b="1" dirty="0"/>
              <a:t>density</a:t>
            </a:r>
            <a:r>
              <a:rPr lang="en-US" altLang="zh-CN" sz="2000" dirty="0"/>
              <a:t> ρ is used to represent it to reduce unnecessary variables.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Pressure</a:t>
            </a:r>
            <a:r>
              <a:rPr lang="en-US" altLang="zh-CN" sz="2000" dirty="0"/>
              <a:t> F: </a:t>
            </a:r>
          </a:p>
          <a:p>
            <a:r>
              <a:rPr lang="en-US" altLang="zh-CN" sz="2000" dirty="0"/>
              <a:t>Here pressure force is represented as the derivative of pressure</a:t>
            </a:r>
          </a:p>
          <a:p>
            <a:r>
              <a:rPr lang="en-US" altLang="zh-CN" sz="2000" dirty="0"/>
              <a:t>A pressure constant is needed to scale the pressure F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Viscosity</a:t>
            </a:r>
            <a:r>
              <a:rPr lang="en-US" altLang="zh-CN" sz="2000" dirty="0"/>
              <a:t> F:</a:t>
            </a:r>
          </a:p>
          <a:p>
            <a:r>
              <a:rPr lang="en-US" altLang="zh-CN" sz="2000" dirty="0"/>
              <a:t>Also known as the friction F.</a:t>
            </a:r>
          </a:p>
          <a:p>
            <a:r>
              <a:rPr lang="en-US" altLang="zh-CN" sz="2000" dirty="0"/>
              <a:t>μ is the Viscosity Constant.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Total Acceleration</a:t>
            </a:r>
            <a:r>
              <a:rPr lang="en-US" altLang="zh-CN" sz="2000" dirty="0"/>
              <a:t>: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835041E-69A4-497D-A8A1-6E013F74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57" y="3362492"/>
            <a:ext cx="563571" cy="2944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0186EA-A147-3E35-5408-E7680940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63" y="5708026"/>
            <a:ext cx="1051297" cy="517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138591-9545-BFF1-7F5C-45B80880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697" y="5655620"/>
            <a:ext cx="1952734" cy="6509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6EDF9C-5875-E042-148A-A9782848B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457" y="4504107"/>
            <a:ext cx="905243" cy="368413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30C9E3F-3B42-A6DE-5240-7169B0DC34D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773414" y="5328775"/>
            <a:ext cx="903810" cy="5068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5D0B476-AC64-AFBF-EC12-A7473D30ED1F}"/>
              </a:ext>
            </a:extLst>
          </p:cNvPr>
          <p:cNvSpPr txBox="1"/>
          <p:nvPr/>
        </p:nvSpPr>
        <p:spPr>
          <a:xfrm>
            <a:off x="5677224" y="5190275"/>
            <a:ext cx="1492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Here u is velocity v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48228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B815F0-02B4-4DD8-AEF4-AB554288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89" y="1873250"/>
            <a:ext cx="3634711" cy="40156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A6FA25-A57D-445D-9F18-35348F7A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F7D05-E453-4C1B-A62B-0508231AB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7725"/>
            <a:ext cx="8038755" cy="463880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Now, to solve velocity v and move the liquid particles, all we need to solve is the acceleration function below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g, μ are constants, and we set initial velocity</a:t>
            </a:r>
          </a:p>
          <a:p>
            <a:r>
              <a:rPr lang="en-US" altLang="zh-CN" sz="2000" dirty="0"/>
              <a:t>So, we need to solve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p, ρ </a:t>
            </a:r>
          </a:p>
          <a:p>
            <a:endParaRPr lang="en-US" altLang="zh-CN" sz="20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CN" sz="2000" dirty="0"/>
              <a:t>To solve it, we introduce kernel function:</a:t>
            </a:r>
            <a:endParaRPr lang="en-US" altLang="zh-CN" sz="1600" dirty="0"/>
          </a:p>
          <a:p>
            <a:pPr lvl="1"/>
            <a:r>
              <a:rPr lang="en-US" altLang="zh-CN" sz="1200" dirty="0"/>
              <a:t>A: the quantity calculated (density ρ and pressure p) </a:t>
            </a:r>
          </a:p>
          <a:p>
            <a:pPr lvl="1"/>
            <a:r>
              <a:rPr lang="en-US" altLang="zh-CN" sz="1200" dirty="0"/>
              <a:t>W: Kernel weights</a:t>
            </a:r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138591-9545-BFF1-7F5C-45B808804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90" y="2248880"/>
            <a:ext cx="2762253" cy="9207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0AFDFB-A935-ACAA-5962-6399B2398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01" y="4303372"/>
            <a:ext cx="2578950" cy="5458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C7416B-EEF6-6B74-0807-113842059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21" y="5373078"/>
            <a:ext cx="2146595" cy="475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82236D-2E4B-6534-F921-6536FBC7B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440" y="5298618"/>
            <a:ext cx="2146595" cy="5498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CF4267-7F75-7DBE-640E-5013B074F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858" y="5298618"/>
            <a:ext cx="1796592" cy="48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B815F0-02B4-4DD8-AEF4-AB554288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289" y="1873250"/>
            <a:ext cx="3634711" cy="401561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A6FA25-A57D-445D-9F18-35348F7A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F7D05-E453-4C1B-A62B-0508231AB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7725"/>
            <a:ext cx="8038755" cy="463880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To solve it, we introduce kernel function:</a:t>
            </a:r>
            <a:endParaRPr lang="en-US" altLang="zh-CN" sz="1600" dirty="0"/>
          </a:p>
          <a:p>
            <a:pPr lvl="1"/>
            <a:r>
              <a:rPr lang="en-US" altLang="zh-CN" sz="1200" dirty="0"/>
              <a:t>A: the quantity calculated (density ρ and pressure p) </a:t>
            </a:r>
          </a:p>
          <a:p>
            <a:pPr lvl="1"/>
            <a:r>
              <a:rPr lang="en-US" altLang="zh-CN" sz="1200" dirty="0"/>
              <a:t>W: Kernel weights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40AFDFB-A935-ACAA-5962-6399B239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01" y="1646826"/>
            <a:ext cx="2578950" cy="5458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CC7416B-EEF6-6B74-0807-113842059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71" y="2725128"/>
            <a:ext cx="2146595" cy="47537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82236D-2E4B-6534-F921-6536FBC7B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70" y="3806368"/>
            <a:ext cx="2146595" cy="54983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1CF4267-7F75-7DBE-640E-5013B074F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78" y="5045531"/>
            <a:ext cx="2192825" cy="5951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826EA5-1EB8-67DC-07B3-D009F26C3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325" y="3806368"/>
            <a:ext cx="3812813" cy="5530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841434-096D-2345-4B50-43D2F528A9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3325" y="5035354"/>
            <a:ext cx="4085536" cy="59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1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7DA70-3CC2-0AE8-66DB-14D248F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27697-B748-4F43-C522-FD090E61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019353-9AF7-7ABC-F113-F4A5C4C6C913}"/>
              </a:ext>
            </a:extLst>
          </p:cNvPr>
          <p:cNvGrpSpPr/>
          <p:nvPr/>
        </p:nvGrpSpPr>
        <p:grpSpPr>
          <a:xfrm>
            <a:off x="7818945" y="1576388"/>
            <a:ext cx="3331655" cy="3053840"/>
            <a:chOff x="8218995" y="1825625"/>
            <a:chExt cx="3331655" cy="3053840"/>
          </a:xfrm>
        </p:grpSpPr>
        <p:pic>
          <p:nvPicPr>
            <p:cNvPr id="11" name="Picture 2" descr="Smoothed-particle hydrodynamics - Wikipedia">
              <a:extLst>
                <a:ext uri="{FF2B5EF4-FFF2-40B4-BE49-F238E27FC236}">
                  <a16:creationId xmlns:a16="http://schemas.microsoft.com/office/drawing/2014/main" id="{4A8620D8-7820-20DB-9488-832FE81C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956B713-5EA0-09D3-4DCE-D7A3A4B6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E26CF47-B41A-BD15-D610-A6C86279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83" y="1441245"/>
            <a:ext cx="5715081" cy="159561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A7CB2EE-9CC3-EBF5-D579-6ABC5A3AA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87" y="2766808"/>
            <a:ext cx="6163371" cy="38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3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7DA70-3CC2-0AE8-66DB-14D248F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27697-B748-4F43-C522-FD090E61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019353-9AF7-7ABC-F113-F4A5C4C6C913}"/>
              </a:ext>
            </a:extLst>
          </p:cNvPr>
          <p:cNvGrpSpPr/>
          <p:nvPr/>
        </p:nvGrpSpPr>
        <p:grpSpPr>
          <a:xfrm>
            <a:off x="7818945" y="1576388"/>
            <a:ext cx="3331655" cy="3053840"/>
            <a:chOff x="8218995" y="1825625"/>
            <a:chExt cx="3331655" cy="3053840"/>
          </a:xfrm>
        </p:grpSpPr>
        <p:pic>
          <p:nvPicPr>
            <p:cNvPr id="11" name="Picture 2" descr="Smoothed-particle hydrodynamics - Wikipedia">
              <a:extLst>
                <a:ext uri="{FF2B5EF4-FFF2-40B4-BE49-F238E27FC236}">
                  <a16:creationId xmlns:a16="http://schemas.microsoft.com/office/drawing/2014/main" id="{4A8620D8-7820-20DB-9488-832FE81C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956B713-5EA0-09D3-4DCE-D7A3A4B6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B8B60E-7155-03B3-C419-41DFDCF10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880" y="1444465"/>
            <a:ext cx="5701170" cy="50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9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7DA70-3CC2-0AE8-66DB-14D248F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Solve Navier-Stokes (NS) function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527697-B748-4F43-C522-FD090E61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019353-9AF7-7ABC-F113-F4A5C4C6C913}"/>
              </a:ext>
            </a:extLst>
          </p:cNvPr>
          <p:cNvGrpSpPr/>
          <p:nvPr/>
        </p:nvGrpSpPr>
        <p:grpSpPr>
          <a:xfrm>
            <a:off x="7818945" y="1576388"/>
            <a:ext cx="3331655" cy="3053840"/>
            <a:chOff x="8218995" y="1825625"/>
            <a:chExt cx="3331655" cy="3053840"/>
          </a:xfrm>
        </p:grpSpPr>
        <p:pic>
          <p:nvPicPr>
            <p:cNvPr id="11" name="Picture 2" descr="Smoothed-particle hydrodynamics - Wikipedia">
              <a:extLst>
                <a:ext uri="{FF2B5EF4-FFF2-40B4-BE49-F238E27FC236}">
                  <a16:creationId xmlns:a16="http://schemas.microsoft.com/office/drawing/2014/main" id="{4A8620D8-7820-20DB-9488-832FE81C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956B713-5EA0-09D3-4DCE-D7A3A4B6A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D2A8DB4-1F57-E6DC-9E78-6E77EF109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481138"/>
            <a:ext cx="645913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CC98B-11BF-11E9-C0F1-859646A9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14039-9C7A-42B2-6EFE-F31BDF70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Now we have solved the NS function, we can start actual coding and simulation.</a:t>
            </a:r>
          </a:p>
          <a:p>
            <a:endParaRPr lang="en-US" altLang="zh-CN" dirty="0"/>
          </a:p>
          <a:p>
            <a:r>
              <a:rPr lang="en-US" altLang="zh-CN" dirty="0"/>
              <a:t>Open the code here: </a:t>
            </a:r>
            <a:r>
              <a:rPr lang="en-US" altLang="zh-CN" dirty="0">
                <a:hlinkClick r:id="rId2"/>
              </a:rPr>
              <a:t>http://xiaodongan.cn/SPH/SPH-9-3.html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Right click, and choose view page source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69F253-048B-BDF2-0426-1B80A3C16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62" y="3811881"/>
            <a:ext cx="2433887" cy="284927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D8A2CB4D-331B-182B-E14F-3721C470E6BC}"/>
              </a:ext>
            </a:extLst>
          </p:cNvPr>
          <p:cNvSpPr/>
          <p:nvPr/>
        </p:nvSpPr>
        <p:spPr>
          <a:xfrm>
            <a:off x="7448550" y="6057900"/>
            <a:ext cx="2330450" cy="3238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31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0231B-9C9E-B9A0-8AA0-6376B7CC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of this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5ECCF-1C15-4DFC-8B29-79671B3C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 model with GPU acceleration (going to talk about this in class):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hlinkClick r:id="rId2"/>
              </a:rPr>
              <a:t>http://xiaodongan.cn/SPH/SPH-9-3.html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SPH model only with CPU (kind of slow): </a:t>
            </a:r>
            <a:r>
              <a:rPr lang="en-US" altLang="zh-CN" sz="2000" dirty="0">
                <a:hlinkClick r:id="rId3"/>
              </a:rPr>
              <a:t>https://www.khanacademy.org/computing/pixar/effects/particle/pi/smoothed-particle-hydrodynamics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Commercial SPH model video with fancy water texture rendered: </a:t>
            </a:r>
            <a:r>
              <a:rPr lang="en-US" altLang="zh-CN" sz="2000" dirty="0">
                <a:hlinkClick r:id="rId4"/>
              </a:rPr>
              <a:t>https://www.youtube.com/watch?v=rscPSudsNwQ&amp;ab_channel=CGFreiburg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967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A7B4A-3F3D-37FA-C8AE-9F59E8B5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3D1FA-960A-1E0D-E14E-6EE0BF312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 – 7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basic</a:t>
            </a:r>
            <a:r>
              <a:rPr lang="zh-CN" altLang="en-US" sz="2000" dirty="0"/>
              <a:t> </a:t>
            </a:r>
            <a:r>
              <a:rPr lang="en-US" altLang="zh-CN" sz="2000" dirty="0"/>
              <a:t>setup for HTML, and introduce Abubu.js library, which is a library to apply GPU coding.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9 – 16</a:t>
            </a:r>
            <a:r>
              <a:rPr lang="en-US" altLang="zh-CN" sz="2000" dirty="0"/>
              <a:t>: it creates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body</a:t>
            </a:r>
            <a:r>
              <a:rPr lang="en-US" altLang="zh-CN" sz="2000" dirty="0"/>
              <a:t> in HTML file, which is a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canvas</a:t>
            </a:r>
            <a:r>
              <a:rPr lang="en-US" altLang="zh-CN" sz="2000" dirty="0"/>
              <a:t> for us to paint simulation on.</a:t>
            </a:r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91C183-16BF-DC56-42B1-03605BB1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30" y="2339323"/>
            <a:ext cx="5166120" cy="14263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5C677B-9C4E-B9AF-FAD6-80730C446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01" y="4798498"/>
            <a:ext cx="5948850" cy="146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36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E558F-19F0-D12E-0E14-1CFE7F25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72D92-C8BE-8452-FBA2-026E929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18 – 86</a:t>
            </a:r>
            <a:r>
              <a:rPr lang="en-US" altLang="zh-CN" sz="2000" dirty="0"/>
              <a:t>: place (shader) for GPU coding, basically it directs GPU to either calculate or draw something on the canvas.</a:t>
            </a:r>
          </a:p>
          <a:p>
            <a:r>
              <a:rPr lang="en-US" altLang="zh-CN" sz="2000" dirty="0"/>
              <a:t>This shader called ‘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’, used to provide initial color, will be used in next shader.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79E134-AD7B-0974-5C1A-6E25751E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3217329"/>
            <a:ext cx="5052789" cy="327554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8ACBFF-2433-7A52-475A-740BAE3BA413}"/>
              </a:ext>
            </a:extLst>
          </p:cNvPr>
          <p:cNvCxnSpPr/>
          <p:nvPr/>
        </p:nvCxnSpPr>
        <p:spPr>
          <a:xfrm flipH="1">
            <a:off x="2387600" y="2787650"/>
            <a:ext cx="971550" cy="1028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03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8F05D9B-2F25-C276-0022-8738D96F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42" y="3217329"/>
            <a:ext cx="4052458" cy="357021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1E558F-19F0-D12E-0E14-1CFE7F25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72D92-C8BE-8452-FBA2-026E929B2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18 – 86</a:t>
            </a:r>
            <a:r>
              <a:rPr lang="en-US" altLang="zh-CN" sz="2000" dirty="0"/>
              <a:t>: place (shader) for GPU coding, basically it directs GPU to either calculate or draw something on the canvas.</a:t>
            </a:r>
          </a:p>
          <a:p>
            <a:r>
              <a:rPr lang="en-US" altLang="zh-CN" sz="2000" dirty="0"/>
              <a:t>This shader called ‘march’, used to draw every frame of simulation (blue background, particles and walls)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FAABFA-0154-01EC-2849-3C2EE4BA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151" y="3217329"/>
            <a:ext cx="3264699" cy="328188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B071FB8-2AE6-12B8-E561-536B9CAAC4ED}"/>
              </a:ext>
            </a:extLst>
          </p:cNvPr>
          <p:cNvCxnSpPr>
            <a:cxnSpLocks/>
          </p:cNvCxnSpPr>
          <p:nvPr/>
        </p:nvCxnSpPr>
        <p:spPr>
          <a:xfrm flipV="1">
            <a:off x="2673350" y="5002438"/>
            <a:ext cx="5715000" cy="306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98ACBFF-2433-7A52-475A-740BAE3BA413}"/>
              </a:ext>
            </a:extLst>
          </p:cNvPr>
          <p:cNvCxnSpPr>
            <a:cxnSpLocks/>
          </p:cNvCxnSpPr>
          <p:nvPr/>
        </p:nvCxnSpPr>
        <p:spPr>
          <a:xfrm flipH="1">
            <a:off x="2012950" y="2787650"/>
            <a:ext cx="1346200" cy="429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FEAFD42-BCBD-3D53-D352-554F9F7E4B60}"/>
              </a:ext>
            </a:extLst>
          </p:cNvPr>
          <p:cNvCxnSpPr>
            <a:cxnSpLocks/>
          </p:cNvCxnSpPr>
          <p:nvPr/>
        </p:nvCxnSpPr>
        <p:spPr>
          <a:xfrm flipV="1">
            <a:off x="2673350" y="5458317"/>
            <a:ext cx="4768850" cy="2312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72D7D91-0935-CCC4-912F-F084F9F1CA1D}"/>
              </a:ext>
            </a:extLst>
          </p:cNvPr>
          <p:cNvCxnSpPr>
            <a:cxnSpLocks/>
          </p:cNvCxnSpPr>
          <p:nvPr/>
        </p:nvCxnSpPr>
        <p:spPr>
          <a:xfrm flipV="1">
            <a:off x="2686050" y="5927971"/>
            <a:ext cx="7150100" cy="115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98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0CBD4-71A9-82C5-6FA6-FD039370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C7B8D2-E4E4-58E1-35F9-AE6020D4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Line 86 - </a:t>
            </a:r>
            <a:r>
              <a:rPr lang="en-US" altLang="zh-CN" sz="2400" dirty="0"/>
              <a:t>: now we finish GPU coding, then we start CPU part (in JS), which means from now on, main calculation will be done by CPU.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3E4B28-2466-8591-A156-ECA745C5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45" y="2635050"/>
            <a:ext cx="5639255" cy="2184799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E092E9E-3BE7-DEB7-1E5B-38729136A551}"/>
              </a:ext>
            </a:extLst>
          </p:cNvPr>
          <p:cNvCxnSpPr>
            <a:cxnSpLocks/>
          </p:cNvCxnSpPr>
          <p:nvPr/>
        </p:nvCxnSpPr>
        <p:spPr>
          <a:xfrm flipV="1">
            <a:off x="4445000" y="3384550"/>
            <a:ext cx="2451100" cy="242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7C066E3-92A2-86F3-0119-2B89EB51B5CC}"/>
              </a:ext>
            </a:extLst>
          </p:cNvPr>
          <p:cNvCxnSpPr>
            <a:cxnSpLocks/>
          </p:cNvCxnSpPr>
          <p:nvPr/>
        </p:nvCxnSpPr>
        <p:spPr>
          <a:xfrm flipV="1">
            <a:off x="4597400" y="4241624"/>
            <a:ext cx="2501900" cy="378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B9360-D187-FD7F-25B6-6736E600D637}"/>
              </a:ext>
            </a:extLst>
          </p:cNvPr>
          <p:cNvSpPr txBox="1"/>
          <p:nvPr/>
        </p:nvSpPr>
        <p:spPr>
          <a:xfrm>
            <a:off x="7023100" y="325755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Common setup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4F5555-5E6B-D546-C8C9-37649B47D131}"/>
              </a:ext>
            </a:extLst>
          </p:cNvPr>
          <p:cNvSpPr txBox="1"/>
          <p:nvPr/>
        </p:nvSpPr>
        <p:spPr>
          <a:xfrm>
            <a:off x="7162345" y="4056958"/>
            <a:ext cx="502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Define texture for us to do calculations on it, and to  transform data from CPU side to GPU side.</a:t>
            </a:r>
          </a:p>
        </p:txBody>
      </p:sp>
    </p:spTree>
    <p:extLst>
      <p:ext uri="{BB962C8B-B14F-4D97-AF65-F5344CB8AC3E}">
        <p14:creationId xmlns:p14="http://schemas.microsoft.com/office/powerpoint/2010/main" val="2751625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06548-6E8C-1392-37F0-ECB0E3AD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14B8CA-76D0-30BE-28DF-1272A1942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413500" cy="4351338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105 – 154</a:t>
            </a:r>
            <a:r>
              <a:rPr lang="en-US" altLang="zh-CN" sz="2000" dirty="0"/>
              <a:t>: set parameters.</a:t>
            </a:r>
          </a:p>
          <a:p>
            <a:pPr lvl="1"/>
            <a:r>
              <a:rPr lang="en-US" altLang="zh-CN" sz="1600" dirty="0" err="1"/>
              <a:t>env.N</a:t>
            </a:r>
            <a:r>
              <a:rPr lang="en-US" altLang="zh-CN" sz="1600" dirty="0"/>
              <a:t>: particle numbers</a:t>
            </a:r>
          </a:p>
          <a:p>
            <a:pPr lvl="1"/>
            <a:r>
              <a:rPr lang="en-US" altLang="zh-CN" sz="1600" dirty="0" err="1"/>
              <a:t>env.viscosity</a:t>
            </a:r>
            <a:r>
              <a:rPr lang="en-US" altLang="zh-CN" sz="1600" dirty="0"/>
              <a:t>: μ</a:t>
            </a:r>
          </a:p>
          <a:p>
            <a:pPr lvl="1"/>
            <a:r>
              <a:rPr lang="en-US" altLang="zh-CN" sz="1600" dirty="0" err="1"/>
              <a:t>env.k</a:t>
            </a:r>
            <a:r>
              <a:rPr lang="en-US" altLang="zh-CN" sz="1600" dirty="0"/>
              <a:t>: K</a:t>
            </a:r>
          </a:p>
          <a:p>
            <a:pPr lvl="1"/>
            <a:r>
              <a:rPr lang="en-US" altLang="zh-CN" sz="1600" dirty="0" err="1"/>
              <a:t>env.wallBounceLose</a:t>
            </a:r>
            <a:r>
              <a:rPr lang="en-US" altLang="zh-CN" sz="1600" dirty="0"/>
              <a:t>: 0.05 means particle lose 5% Kinetic E when hitting the wall.</a:t>
            </a:r>
          </a:p>
          <a:p>
            <a:pPr lvl="1"/>
            <a:r>
              <a:rPr lang="en-US" altLang="zh-CN" sz="1600" dirty="0"/>
              <a:t>env2.running: start simulation if true.</a:t>
            </a:r>
          </a:p>
          <a:p>
            <a:pPr lvl="1"/>
            <a:r>
              <a:rPr lang="en-US" altLang="zh-CN" sz="1600" dirty="0"/>
              <a:t>env2.frame: how many frames we calculate per time, smaller this value, higher the frame rate.</a:t>
            </a:r>
          </a:p>
          <a:p>
            <a:pPr lvl="1"/>
            <a:r>
              <a:rPr lang="en-US" altLang="zh-CN" sz="1600" dirty="0"/>
              <a:t>env2.r: radius of particle.</a:t>
            </a:r>
          </a:p>
          <a:p>
            <a:pPr lvl="1"/>
            <a:r>
              <a:rPr lang="en-US" altLang="zh-CN" sz="1600" dirty="0"/>
              <a:t>env2.h: kernel range/smoothing circle radius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7EF717-9EC4-4921-DFA9-272E49ED3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241300"/>
            <a:ext cx="4498199" cy="6375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CB89AF-37BB-EBBE-A779-19E6FF78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1971656"/>
            <a:ext cx="1495478" cy="49849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56A5BE4-6F3D-E417-36B1-350EC5B82EDE}"/>
              </a:ext>
            </a:extLst>
          </p:cNvPr>
          <p:cNvGrpSpPr/>
          <p:nvPr/>
        </p:nvGrpSpPr>
        <p:grpSpPr>
          <a:xfrm>
            <a:off x="4073050" y="2400299"/>
            <a:ext cx="1962150" cy="428511"/>
            <a:chOff x="4092241" y="3679388"/>
            <a:chExt cx="1277018" cy="3154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24F0C53-8636-3FD0-E83F-930309292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0545" b="30004"/>
            <a:stretch/>
          </p:blipFill>
          <p:spPr>
            <a:xfrm>
              <a:off x="4092241" y="3679389"/>
              <a:ext cx="930609" cy="22908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9A151F2-8599-B0F6-500E-97B1FFE73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036" t="3603"/>
            <a:stretch/>
          </p:blipFill>
          <p:spPr>
            <a:xfrm>
              <a:off x="5022850" y="3679388"/>
              <a:ext cx="346409" cy="315485"/>
            </a:xfrm>
            <a:prstGeom prst="rect">
              <a:avLst/>
            </a:prstGeom>
          </p:spPr>
        </p:pic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40F6F5F-EA03-8802-D54F-4A604A9F411F}"/>
              </a:ext>
            </a:extLst>
          </p:cNvPr>
          <p:cNvCxnSpPr>
            <a:cxnSpLocks/>
          </p:cNvCxnSpPr>
          <p:nvPr/>
        </p:nvCxnSpPr>
        <p:spPr>
          <a:xfrm flipV="1">
            <a:off x="3075531" y="2133600"/>
            <a:ext cx="2048919" cy="36564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D77B4C3-B9E1-E9A5-7458-218799CE1626}"/>
              </a:ext>
            </a:extLst>
          </p:cNvPr>
          <p:cNvCxnSpPr>
            <a:cxnSpLocks/>
          </p:cNvCxnSpPr>
          <p:nvPr/>
        </p:nvCxnSpPr>
        <p:spPr>
          <a:xfrm flipV="1">
            <a:off x="2385111" y="2576254"/>
            <a:ext cx="2257858" cy="18282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9B5B3F94-5520-6824-80E7-58AD48EDAB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2815"/>
          <a:stretch/>
        </p:blipFill>
        <p:spPr>
          <a:xfrm>
            <a:off x="5502939" y="3179045"/>
            <a:ext cx="1178149" cy="45820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3ECEF8-1340-498B-6BD7-9E940AB65EF1}"/>
              </a:ext>
            </a:extLst>
          </p:cNvPr>
          <p:cNvGrpSpPr/>
          <p:nvPr/>
        </p:nvGrpSpPr>
        <p:grpSpPr>
          <a:xfrm>
            <a:off x="4801719" y="4556627"/>
            <a:ext cx="2387600" cy="1854684"/>
            <a:chOff x="5699882" y="2542999"/>
            <a:chExt cx="2827946" cy="246140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B34905D-74EF-A7AC-CE57-6F570446DC58}"/>
                </a:ext>
              </a:extLst>
            </p:cNvPr>
            <p:cNvGrpSpPr/>
            <p:nvPr/>
          </p:nvGrpSpPr>
          <p:grpSpPr>
            <a:xfrm>
              <a:off x="5699882" y="2542999"/>
              <a:ext cx="2339218" cy="2461403"/>
              <a:chOff x="1286548" y="2570940"/>
              <a:chExt cx="3605964" cy="4141665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79914BF-0E4D-06A0-EA71-C4583E629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548" y="2833015"/>
                <a:ext cx="3605964" cy="3375404"/>
              </a:xfrm>
              <a:prstGeom prst="rect">
                <a:avLst/>
              </a:prstGeom>
            </p:spPr>
          </p:pic>
          <p:sp>
            <p:nvSpPr>
              <p:cNvPr id="22" name="右大括号 21">
                <a:extLst>
                  <a:ext uri="{FF2B5EF4-FFF2-40B4-BE49-F238E27FC236}">
                    <a16:creationId xmlns:a16="http://schemas.microsoft.com/office/drawing/2014/main" id="{E7E6DC95-4FC7-7A84-50ED-35E62A4AEA7E}"/>
                  </a:ext>
                </a:extLst>
              </p:cNvPr>
              <p:cNvSpPr/>
              <p:nvPr/>
            </p:nvSpPr>
            <p:spPr>
              <a:xfrm rot="5400000">
                <a:off x="2405271" y="5377167"/>
                <a:ext cx="123610" cy="1473068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21A28AA-9A0A-857B-7E82-A37FE5A2DD63}"/>
                  </a:ext>
                </a:extLst>
              </p:cNvPr>
              <p:cNvSpPr txBox="1"/>
              <p:nvPr/>
            </p:nvSpPr>
            <p:spPr>
              <a:xfrm>
                <a:off x="2225900" y="6039362"/>
                <a:ext cx="482353" cy="673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</a:t>
                </a:r>
                <a:endParaRPr lang="zh-CN" altLang="en-US" sz="2400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66D512C-D3C6-92F9-00FA-290BD457CEE6}"/>
                  </a:ext>
                </a:extLst>
              </p:cNvPr>
              <p:cNvSpPr txBox="1"/>
              <p:nvPr/>
            </p:nvSpPr>
            <p:spPr>
              <a:xfrm>
                <a:off x="2786476" y="2570940"/>
                <a:ext cx="417134" cy="62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</a:t>
                </a:r>
                <a:endParaRPr lang="zh-CN" altLang="en-US" sz="2400" dirty="0"/>
              </a:p>
            </p:txBody>
          </p:sp>
        </p:grp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1C78F62-E517-2A19-C078-F66D8B772F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429" b="18913"/>
            <a:stretch/>
          </p:blipFill>
          <p:spPr>
            <a:xfrm>
              <a:off x="7909940" y="4454375"/>
              <a:ext cx="617888" cy="230827"/>
            </a:xfrm>
            <a:prstGeom prst="rect">
              <a:avLst/>
            </a:prstGeom>
          </p:spPr>
        </p:pic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6CD7EF5-B196-490B-B13E-38EC56FD28E8}"/>
              </a:ext>
            </a:extLst>
          </p:cNvPr>
          <p:cNvCxnSpPr>
            <a:cxnSpLocks/>
          </p:cNvCxnSpPr>
          <p:nvPr/>
        </p:nvCxnSpPr>
        <p:spPr>
          <a:xfrm flipV="1">
            <a:off x="4640140" y="3232162"/>
            <a:ext cx="940242" cy="30018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840C7D1-2985-235A-EC0E-FB7396974EFC}"/>
              </a:ext>
            </a:extLst>
          </p:cNvPr>
          <p:cNvCxnSpPr>
            <a:cxnSpLocks/>
          </p:cNvCxnSpPr>
          <p:nvPr/>
        </p:nvCxnSpPr>
        <p:spPr>
          <a:xfrm>
            <a:off x="5032818" y="4692201"/>
            <a:ext cx="339282" cy="128436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00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15368-3CBC-F5C1-A68A-28208E7C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013AA-154B-8805-F958-F0D768B30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157 – 180</a:t>
            </a:r>
            <a:r>
              <a:rPr lang="en-US" altLang="zh-CN" sz="2000" dirty="0"/>
              <a:t>: setup for initial positions and velocities of particles.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C20212-2ACD-4DEF-01B5-940B3B30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51" y="2418800"/>
            <a:ext cx="5715798" cy="3943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ED7B10-76A0-11B6-E510-01602351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2711242"/>
            <a:ext cx="2878504" cy="30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263A3-EED3-66C4-0CA9-1AFAFB8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A3D78-A34A-0A07-F5BF-92015EA4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182 – 253</a:t>
            </a:r>
            <a:r>
              <a:rPr lang="en-US" altLang="zh-CN" sz="2000" dirty="0"/>
              <a:t>: setup for the data transformations between GPU and CPU, in the format of texture.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For example, below it sends uniforms from CPU to GPU and receives targets from GPU to CPU.</a:t>
            </a:r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01D6B1-DC2F-37E6-76D3-8F609D16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38" y="3587750"/>
            <a:ext cx="5589101" cy="23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263A3-EED3-66C4-0CA9-1AFAFB8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A3D78-A34A-0A07-F5BF-92015EA4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254 – 352</a:t>
            </a:r>
            <a:r>
              <a:rPr lang="en-US" altLang="zh-CN" sz="2000" dirty="0"/>
              <a:t>: GUI (Graphics User Interface) setup.</a:t>
            </a:r>
          </a:p>
          <a:p>
            <a:pPr marL="0" indent="0">
              <a:buNone/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945BB3-CD8C-5C2A-5538-FA9BD257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535" y="1957388"/>
            <a:ext cx="272453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18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263A3-EED3-66C4-0CA9-1AFAFB8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A3D78-A34A-0A07-F5BF-92015EA4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353 – 515</a:t>
            </a:r>
            <a:r>
              <a:rPr lang="en-US" altLang="zh-CN" sz="2000" dirty="0"/>
              <a:t>: </a:t>
            </a:r>
            <a:r>
              <a:rPr lang="en-US" altLang="zh-CN" sz="2000" b="0" i="0" dirty="0">
                <a:solidFill>
                  <a:srgbClr val="000000"/>
                </a:solidFill>
                <a:effectLst/>
              </a:rPr>
              <a:t>Actual calculation of SPH.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Function for |</a:t>
            </a:r>
            <a:r>
              <a:rPr lang="en-US" altLang="zh-CN" sz="1600" dirty="0" err="1">
                <a:solidFill>
                  <a:srgbClr val="000000"/>
                </a:solidFill>
              </a:rPr>
              <a:t>ri</a:t>
            </a:r>
            <a:r>
              <a:rPr lang="en-US" altLang="zh-CN" sz="1600" dirty="0">
                <a:solidFill>
                  <a:srgbClr val="000000"/>
                </a:solidFill>
              </a:rPr>
              <a:t> - </a:t>
            </a:r>
            <a:r>
              <a:rPr lang="en-US" altLang="zh-CN" sz="1600" dirty="0" err="1">
                <a:solidFill>
                  <a:srgbClr val="000000"/>
                </a:solidFill>
              </a:rPr>
              <a:t>rj</a:t>
            </a:r>
            <a:r>
              <a:rPr lang="en-US" altLang="zh-CN" sz="1600" dirty="0">
                <a:solidFill>
                  <a:srgbClr val="000000"/>
                </a:solidFill>
              </a:rPr>
              <a:t>|</a:t>
            </a:r>
          </a:p>
          <a:p>
            <a:pPr lvl="1"/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endParaRPr lang="en-US" altLang="zh-CN" sz="1600" dirty="0">
              <a:solidFill>
                <a:srgbClr val="000000"/>
              </a:solidFill>
            </a:endParaRPr>
          </a:p>
          <a:p>
            <a:pPr lvl="1"/>
            <a:r>
              <a:rPr lang="en-US" altLang="zh-CN" sz="1600" dirty="0">
                <a:solidFill>
                  <a:srgbClr val="000000"/>
                </a:solidFill>
              </a:rPr>
              <a:t>Calculate Density ρ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1C1C5B-249A-DBE3-1266-434F8E73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27" y="2463680"/>
            <a:ext cx="5877745" cy="857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44A4C3-DADB-C246-6016-7788A820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072" y="887149"/>
            <a:ext cx="4413376" cy="4985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667469-8870-BD59-6CD8-3319D2E76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092" y="3946234"/>
            <a:ext cx="2819794" cy="91452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A3BACDD-5400-3FE1-8166-5D22C2A5F0FF}"/>
              </a:ext>
            </a:extLst>
          </p:cNvPr>
          <p:cNvCxnSpPr>
            <a:cxnSpLocks/>
          </p:cNvCxnSpPr>
          <p:nvPr/>
        </p:nvCxnSpPr>
        <p:spPr>
          <a:xfrm>
            <a:off x="6235700" y="4553073"/>
            <a:ext cx="1968500" cy="6158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A44259E-AAE7-BBAF-C2E5-B33EF31C7C02}"/>
              </a:ext>
            </a:extLst>
          </p:cNvPr>
          <p:cNvCxnSpPr>
            <a:cxnSpLocks/>
          </p:cNvCxnSpPr>
          <p:nvPr/>
        </p:nvCxnSpPr>
        <p:spPr>
          <a:xfrm>
            <a:off x="6339886" y="3514089"/>
            <a:ext cx="2156414" cy="251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AA85840-2066-DFC6-C7D5-0AF96F9F04E7}"/>
              </a:ext>
            </a:extLst>
          </p:cNvPr>
          <p:cNvSpPr txBox="1"/>
          <p:nvPr/>
        </p:nvSpPr>
        <p:spPr>
          <a:xfrm>
            <a:off x="3956681" y="3210612"/>
            <a:ext cx="3328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Kernel range/ Smoothing circle radius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241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263A3-EED3-66C4-0CA9-1AFAFB8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A3D78-A34A-0A07-F5BF-92015EA4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393 – 446</a:t>
            </a:r>
            <a:r>
              <a:rPr lang="en-US" altLang="zh-CN" sz="2000" dirty="0"/>
              <a:t>: </a:t>
            </a:r>
            <a:r>
              <a:rPr lang="en-US" altLang="zh-CN" sz="2000" b="0" i="0" dirty="0">
                <a:solidFill>
                  <a:srgbClr val="000000"/>
                </a:solidFill>
                <a:effectLst/>
              </a:rPr>
              <a:t>Solve NS function.</a:t>
            </a:r>
          </a:p>
          <a:p>
            <a:endParaRPr lang="en-US" altLang="zh-CN" sz="20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57857-2E29-506C-C2C1-3AAF65923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8" y="158749"/>
            <a:ext cx="5372832" cy="60809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0D8A06-04FE-F838-082E-F4EBE356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540001"/>
            <a:ext cx="5734304" cy="1054100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901ABC7-F703-ED3A-3AC8-8D572F731940}"/>
              </a:ext>
            </a:extLst>
          </p:cNvPr>
          <p:cNvCxnSpPr>
            <a:cxnSpLocks/>
          </p:cNvCxnSpPr>
          <p:nvPr/>
        </p:nvCxnSpPr>
        <p:spPr>
          <a:xfrm flipV="1">
            <a:off x="1920286" y="1390650"/>
            <a:ext cx="5471114" cy="17360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DF4BC0B-D1D4-4287-B544-C46C9C5F6D76}"/>
              </a:ext>
            </a:extLst>
          </p:cNvPr>
          <p:cNvCxnSpPr>
            <a:cxnSpLocks/>
          </p:cNvCxnSpPr>
          <p:nvPr/>
        </p:nvCxnSpPr>
        <p:spPr>
          <a:xfrm>
            <a:off x="4013200" y="3451227"/>
            <a:ext cx="3378200" cy="23272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03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CB795-0C35-420C-9A78-424628D7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B862DD-2F2B-4DE0-88AE-6501D370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55351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method to simulate the dynamics of liquid.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first developed in 1977, used to solve the astrophysics problems.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simplified model, with less computing power needed.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been used in many fields of research, including astrophysics and biophysics.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3DB37E8-7DED-3AF8-E4C2-9240A5F8C722}"/>
              </a:ext>
            </a:extLst>
          </p:cNvPr>
          <p:cNvGrpSpPr/>
          <p:nvPr/>
        </p:nvGrpSpPr>
        <p:grpSpPr>
          <a:xfrm>
            <a:off x="8707945" y="163768"/>
            <a:ext cx="3331655" cy="3053840"/>
            <a:chOff x="8218995" y="1825625"/>
            <a:chExt cx="3331655" cy="3053840"/>
          </a:xfrm>
        </p:grpSpPr>
        <p:pic>
          <p:nvPicPr>
            <p:cNvPr id="5" name="Picture 2" descr="Smoothed-particle hydrodynamics - Wikipedia">
              <a:extLst>
                <a:ext uri="{FF2B5EF4-FFF2-40B4-BE49-F238E27FC236}">
                  <a16:creationId xmlns:a16="http://schemas.microsoft.com/office/drawing/2014/main" id="{D79FCDCD-9FA2-643D-DDEB-424F2CA184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22726A-F8A5-8E59-D030-D57D71BA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36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E263A3-EED3-66C4-0CA9-1AFAFB8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A3D78-A34A-0A07-F5BF-92015EA48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0262" cy="4351338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452-514</a:t>
            </a:r>
            <a:endParaRPr lang="en-US" altLang="zh-CN" sz="2000" b="1" i="0" dirty="0">
              <a:solidFill>
                <a:schemeClr val="accent4">
                  <a:lumMod val="75000"/>
                </a:schemeClr>
              </a:solidFill>
              <a:effectLst/>
            </a:endParaRPr>
          </a:p>
          <a:p>
            <a:r>
              <a:rPr lang="en-US" altLang="zh-CN" sz="2000" dirty="0" err="1"/>
              <a:t>normalizeMass</a:t>
            </a:r>
            <a:r>
              <a:rPr lang="en-US" altLang="zh-CN" sz="2000" dirty="0"/>
              <a:t>: normalize Mass based on ρ0.</a:t>
            </a:r>
            <a:endParaRPr lang="en-US" altLang="zh-CN" sz="2000" dirty="0">
              <a:effectLst/>
            </a:endParaRPr>
          </a:p>
          <a:p>
            <a:r>
              <a:rPr lang="en-US" altLang="zh-CN" sz="2000" dirty="0"/>
              <a:t>l</a:t>
            </a:r>
            <a:r>
              <a:rPr lang="en-US" altLang="zh-CN" sz="2000" dirty="0">
                <a:effectLst/>
              </a:rPr>
              <a:t>eapfrog: An integration method to decrease error.</a:t>
            </a:r>
          </a:p>
          <a:p>
            <a:r>
              <a:rPr lang="en-US" altLang="zh-CN" sz="2000" dirty="0" err="1">
                <a:effectLst/>
              </a:rPr>
              <a:t>timeStep</a:t>
            </a:r>
            <a:r>
              <a:rPr lang="en-US" altLang="zh-CN" sz="2000" dirty="0">
                <a:effectLst/>
              </a:rPr>
              <a:t>: run the simulation.</a:t>
            </a:r>
          </a:p>
          <a:p>
            <a:r>
              <a:rPr lang="en-US" altLang="zh-CN" sz="2000" dirty="0" err="1"/>
              <a:t>detectWall</a:t>
            </a:r>
            <a:r>
              <a:rPr lang="en-US" altLang="zh-CN" sz="2000" dirty="0"/>
              <a:t>: particle lose energy and change direction when hit wall.</a:t>
            </a:r>
            <a:endParaRPr lang="en-US" altLang="zh-CN" sz="2000" dirty="0">
              <a:effectLst/>
            </a:endParaRPr>
          </a:p>
          <a:p>
            <a:endParaRPr lang="en-US" altLang="zh-CN" sz="20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53EC1D-01E4-A3C6-C86F-29CB3A49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62" y="0"/>
            <a:ext cx="4637490" cy="6318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2AFD60-67C6-684A-65C4-3DEFC55FE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61" y="4199334"/>
            <a:ext cx="3831039" cy="22935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CC16A9-2766-7A64-F2C5-E1819960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4117565"/>
            <a:ext cx="2271311" cy="23867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070C33-C0F4-C759-BDB8-986027A3B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63" y="3790231"/>
            <a:ext cx="3029373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52ACE-3C3C-B64F-ACD9-78A9A1A2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Understanding the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48A38-81A7-5589-F91D-E87A6F619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Line 515-550</a:t>
            </a:r>
            <a:r>
              <a:rPr lang="en-US" altLang="zh-CN" sz="2000" dirty="0"/>
              <a:t>: common codes to move forward frames (animations)</a:t>
            </a:r>
            <a:endParaRPr lang="en-US" altLang="zh-CN" sz="2000" i="0" dirty="0">
              <a:effectLst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64B997-63E5-129B-9735-6AA9FE5B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130" y="2216150"/>
            <a:ext cx="4633381" cy="446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3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66E01-A898-6B09-CA75-3A9E22FC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Grid-based Neighborhood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6DC45D-16EE-10A7-8952-03AAF0A9C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In this model, we need to find neighbors of particle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within distance h.</a:t>
            </a:r>
          </a:p>
          <a:p>
            <a:r>
              <a:rPr lang="en-US" altLang="zh-CN" sz="2000" dirty="0"/>
              <a:t>In python, usual way to do it is to use double for loops.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This method will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check distance for N*N times</a:t>
            </a:r>
            <a:r>
              <a:rPr lang="en-US" altLang="zh-CN" sz="2000" dirty="0"/>
              <a:t>, which is quite slow.</a:t>
            </a:r>
          </a:p>
          <a:p>
            <a:endParaRPr lang="en-US" altLang="zh-CN" sz="2000" dirty="0"/>
          </a:p>
          <a:p>
            <a:r>
              <a:rPr lang="en-US" altLang="zh-CN" sz="2000" dirty="0"/>
              <a:t>Now, we introduce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Grid-based Neighborhood Search </a:t>
            </a:r>
            <a:r>
              <a:rPr lang="en-US" altLang="zh-CN" sz="2000" dirty="0"/>
              <a:t>method.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6A188C-EB7C-2EE9-B84B-8265850BB682}"/>
              </a:ext>
            </a:extLst>
          </p:cNvPr>
          <p:cNvGrpSpPr/>
          <p:nvPr/>
        </p:nvGrpSpPr>
        <p:grpSpPr>
          <a:xfrm>
            <a:off x="9476295" y="681037"/>
            <a:ext cx="2385505" cy="2393950"/>
            <a:chOff x="8218995" y="1825625"/>
            <a:chExt cx="3331655" cy="3053840"/>
          </a:xfrm>
        </p:grpSpPr>
        <p:pic>
          <p:nvPicPr>
            <p:cNvPr id="5" name="Picture 2" descr="Smoothed-particle hydrodynamics - Wikipedia">
              <a:extLst>
                <a:ext uri="{FF2B5EF4-FFF2-40B4-BE49-F238E27FC236}">
                  <a16:creationId xmlns:a16="http://schemas.microsoft.com/office/drawing/2014/main" id="{602A9216-C359-6DFF-675F-D81C92DA1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908E059-B4A6-BF78-32FE-DE0C2D9D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14A6719-D82B-0B46-C3E5-90657A66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024" y="2649537"/>
            <a:ext cx="3419952" cy="10955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6F6EAF7-64D3-26B5-9DA5-705DC851B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83" y="3311525"/>
            <a:ext cx="3708717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53B68-55D8-7C38-8EB0-B2818763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In-Class Problem (10 mins)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525F-3A04-5C8C-B6F0-9E2AA34B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Try to modify the code in file NeighborSearch.py</a:t>
            </a:r>
          </a:p>
          <a:p>
            <a:r>
              <a:rPr lang="en-US" altLang="zh-CN" sz="1800" dirty="0"/>
              <a:t>Show that Grid-based Neighbor search is much faster than common search.</a:t>
            </a:r>
          </a:p>
          <a:p>
            <a:r>
              <a:rPr lang="en-US" altLang="zh-CN" sz="1800" dirty="0"/>
              <a:t>You get </a:t>
            </a:r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</a:rPr>
              <a:t>1 bonus point </a:t>
            </a:r>
            <a:r>
              <a:rPr lang="en-US" altLang="zh-CN" sz="1800" dirty="0"/>
              <a:t>in your final grade if you volunteer to present your result.</a:t>
            </a:r>
          </a:p>
          <a:p>
            <a:endParaRPr lang="en-US" altLang="zh-CN" sz="1800" dirty="0"/>
          </a:p>
          <a:p>
            <a:r>
              <a:rPr lang="en-US" altLang="zh-CN" sz="1800" dirty="0"/>
              <a:t>We create N = 2000 particles randomly located in a 100*100 map</a:t>
            </a:r>
          </a:p>
          <a:p>
            <a:r>
              <a:rPr lang="en-US" altLang="zh-CN" sz="1800" dirty="0"/>
              <a:t>Try to find neighbors (within radius = h circle) for each of them</a:t>
            </a:r>
          </a:p>
          <a:p>
            <a:r>
              <a:rPr lang="en-US" altLang="zh-CN" sz="1800" dirty="0"/>
              <a:t>Store their neighbors in a list</a:t>
            </a:r>
            <a:endParaRPr lang="zh-CN" altLang="en-US" sz="1800" dirty="0"/>
          </a:p>
        </p:txBody>
      </p:sp>
      <p:pic>
        <p:nvPicPr>
          <p:cNvPr id="1026" name="Picture 2" descr="probability or statistics - Efficient way to generate random points with a  predefined lower bound on their pairwise Euclidean distance - Mathematica  Stack Exchange">
            <a:extLst>
              <a:ext uri="{FF2B5EF4-FFF2-40B4-BE49-F238E27FC236}">
                <a16:creationId xmlns:a16="http://schemas.microsoft.com/office/drawing/2014/main" id="{7202110D-BE29-24C2-8ABB-A17886A31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30099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D992257-0486-5E2D-853C-40515FBDBA96}"/>
              </a:ext>
            </a:extLst>
          </p:cNvPr>
          <p:cNvSpPr/>
          <p:nvPr/>
        </p:nvSpPr>
        <p:spPr>
          <a:xfrm>
            <a:off x="9315450" y="4391025"/>
            <a:ext cx="647700" cy="6159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8D63A85-FE85-AC97-7E81-49FD370B24ED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9410303" y="4481229"/>
            <a:ext cx="228997" cy="2177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91863BF-7553-FE63-DF50-CC7212121998}"/>
              </a:ext>
            </a:extLst>
          </p:cNvPr>
          <p:cNvSpPr txBox="1"/>
          <p:nvPr/>
        </p:nvSpPr>
        <p:spPr>
          <a:xfrm>
            <a:off x="9455150" y="439102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</a:rPr>
              <a:t>h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896AFB-8D2F-A559-9529-83BD3BCC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513" y="515358"/>
            <a:ext cx="2776437" cy="23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9A715-CF35-4FC8-ABBB-9C4DA4A9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Algorithms – Adding Obstacles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362B4-7A37-47AF-91E8-48BD7799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Once</a:t>
            </a:r>
            <a:r>
              <a:rPr lang="zh-CN" altLang="en-US" sz="2000" dirty="0"/>
              <a:t> </a:t>
            </a:r>
            <a:r>
              <a:rPr lang="en-US" altLang="zh-CN" sz="2000" dirty="0"/>
              <a:t>the position of particle goes beyond the </a:t>
            </a:r>
            <a:r>
              <a:rPr lang="en-US" altLang="zh-CN" sz="2000" b="1" dirty="0"/>
              <a:t>Boundary</a:t>
            </a:r>
            <a:r>
              <a:rPr lang="en-US" altLang="zh-CN" sz="2000" dirty="0"/>
              <a:t>, we make the position back to the </a:t>
            </a:r>
            <a:r>
              <a:rPr lang="en-US" altLang="zh-CN" sz="2000" b="1" dirty="0"/>
              <a:t>Boundary</a:t>
            </a:r>
            <a:r>
              <a:rPr lang="en-US" altLang="zh-CN" sz="2000" dirty="0"/>
              <a:t> in next time step and multiples the velocity a </a:t>
            </a:r>
            <a:r>
              <a:rPr lang="en-US" altLang="zh-CN" sz="2000" b="1" dirty="0"/>
              <a:t>Bouncing Constant </a:t>
            </a:r>
            <a:r>
              <a:rPr lang="en-US" altLang="zh-CN" sz="2000" dirty="0"/>
              <a:t>(some </a:t>
            </a:r>
            <a:r>
              <a:rPr lang="en-US" altLang="zh-CN" sz="2000" b="1" dirty="0"/>
              <a:t>energy loss</a:t>
            </a:r>
            <a:r>
              <a:rPr lang="en-US" altLang="zh-CN" sz="2000" dirty="0"/>
              <a:t>).</a:t>
            </a:r>
          </a:p>
          <a:p>
            <a:endParaRPr lang="en-US" altLang="zh-CN" sz="2000" dirty="0"/>
          </a:p>
          <a:p>
            <a:r>
              <a:rPr lang="en-US" altLang="zh-CN" sz="2000" dirty="0"/>
              <a:t>Basic idea for a moving Block is to create a </a:t>
            </a:r>
            <a:r>
              <a:rPr lang="en-US" altLang="zh-CN" sz="2000" b="1" dirty="0"/>
              <a:t>moving Boundary</a:t>
            </a:r>
            <a:r>
              <a:rPr lang="en-US" altLang="zh-CN" sz="2000" dirty="0"/>
              <a:t> and Visualize it.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189B96-8C77-47B5-BA3C-BBEF6E00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11" y="3639961"/>
            <a:ext cx="4601217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11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1E0EA-E930-424B-B1F8-ABAD1040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Algorithms – Obstacles Demo</a:t>
            </a:r>
            <a:endParaRPr lang="zh-CN" altLang="en-US" dirty="0"/>
          </a:p>
        </p:txBody>
      </p:sp>
      <p:pic>
        <p:nvPicPr>
          <p:cNvPr id="4" name="Demo Video of Obstacles">
            <a:hlinkClick r:id="" action="ppaction://media"/>
            <a:extLst>
              <a:ext uri="{FF2B5EF4-FFF2-40B4-BE49-F238E27FC236}">
                <a16:creationId xmlns:a16="http://schemas.microsoft.com/office/drawing/2014/main" id="{6D18B399-3B29-4BCF-A9E0-B2668FBBBD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437" y="1690687"/>
            <a:ext cx="8042819" cy="4523983"/>
          </a:xfrm>
        </p:spPr>
      </p:pic>
    </p:spTree>
    <p:extLst>
      <p:ext uri="{BB962C8B-B14F-4D97-AF65-F5344CB8AC3E}">
        <p14:creationId xmlns:p14="http://schemas.microsoft.com/office/powerpoint/2010/main" val="209118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D1E14-B34D-4FDC-BAE7-05103C60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in Heart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16A2C-287E-43E3-B0A6-A6991A7E2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2916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The SPH method can be used to simulate the Blood in Heart.</a:t>
            </a:r>
          </a:p>
          <a:p>
            <a:r>
              <a:rPr lang="en-US" altLang="zh-CN" sz="2000" dirty="0"/>
              <a:t>By applying the FHN (FitzHugh-Nagumo) equations we can get the elastic deformation of heart.</a:t>
            </a:r>
          </a:p>
          <a:p>
            <a:r>
              <a:rPr lang="en-US" altLang="zh-CN" sz="2000" dirty="0"/>
              <a:t>By using the movable Boundary Conditions, a heart model with Blood can be visualized.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AD67F9-3DF4-49F4-B90F-A51E92C6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97" y="3906211"/>
            <a:ext cx="3955546" cy="1397201"/>
          </a:xfrm>
          <a:prstGeom prst="rect">
            <a:avLst/>
          </a:prstGeo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288D370-0AC8-4AE0-B167-A4EFB5CD8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116" y="0"/>
            <a:ext cx="2520884" cy="27909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199CBD-D569-420A-A7DF-215CBE9D00E4}"/>
              </a:ext>
            </a:extLst>
          </p:cNvPr>
          <p:cNvSpPr txBox="1"/>
          <p:nvPr/>
        </p:nvSpPr>
        <p:spPr>
          <a:xfrm>
            <a:off x="5488338" y="5449462"/>
            <a:ext cx="3090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FitzHugh-Nagumo Equations</a:t>
            </a:r>
          </a:p>
          <a:p>
            <a:r>
              <a:rPr lang="en-US" altLang="zh-CN" dirty="0"/>
              <a:t>u: Membrane voltage</a:t>
            </a:r>
          </a:p>
          <a:p>
            <a:r>
              <a:rPr lang="en-US" altLang="zh-CN" dirty="0"/>
              <a:t>v: Gating voltage</a:t>
            </a:r>
          </a:p>
        </p:txBody>
      </p:sp>
    </p:spTree>
    <p:extLst>
      <p:ext uri="{BB962C8B-B14F-4D97-AF65-F5344CB8AC3E}">
        <p14:creationId xmlns:p14="http://schemas.microsoft.com/office/powerpoint/2010/main" val="373479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8A25-E94E-6DED-CAC9-E667DB7B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SPH mean?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D6D075-4043-028C-8AC1-FEC3C144D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5185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Smoothed means “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smoothed circle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also called Kernel range. 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Particle means “made of particles”, this liquid simulation is composed of particles.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Hydrodynamics means “dynamics of water”, hydro = liquid or water, dynamics = moving law for particles.</a:t>
            </a:r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45FBD2BF-00F2-7BCD-5C0C-22ED938CB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05"/>
          <a:stretch/>
        </p:blipFill>
        <p:spPr>
          <a:xfrm>
            <a:off x="9290050" y="2755900"/>
            <a:ext cx="2711450" cy="180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8A25-E94E-6DED-CAC9-E667DB7B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SPH (smoothed) mean?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D6D075-4043-028C-8AC1-FEC3C144D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185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Smoothed means “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smoothed circle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also called Kernel range, mostly used in Machine Learning.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used to increase computing efficiency and decrease CPU calculating time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23CAC1-47EC-90D9-956D-F146213F8E7A}"/>
              </a:ext>
            </a:extLst>
          </p:cNvPr>
          <p:cNvGrpSpPr/>
          <p:nvPr/>
        </p:nvGrpSpPr>
        <p:grpSpPr>
          <a:xfrm>
            <a:off x="8276145" y="1774825"/>
            <a:ext cx="3331655" cy="3053840"/>
            <a:chOff x="8218995" y="1825625"/>
            <a:chExt cx="3331655" cy="3053840"/>
          </a:xfrm>
        </p:grpSpPr>
        <p:pic>
          <p:nvPicPr>
            <p:cNvPr id="4" name="Picture 2" descr="Smoothed-particle hydrodynamics - Wikipedia">
              <a:extLst>
                <a:ext uri="{FF2B5EF4-FFF2-40B4-BE49-F238E27FC236}">
                  <a16:creationId xmlns:a16="http://schemas.microsoft.com/office/drawing/2014/main" id="{38FF0D04-507F-34F1-B667-9606BB199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623646-2D48-B535-6D19-53EBD096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47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F8A25-E94E-6DED-CAC9-E667DB7B5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SPH (smoothed) mean?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D6D075-4043-028C-8AC1-FEC3C144D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1850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liquid,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liquid particles will interact with each other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 matter how far they are.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to increase efficiency, we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need very weak interaction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(far distance) in actual simulation (they won’t affect final simulation much).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eliminate those weak interactions, we introduce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weighting factor W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the relative interacting strength between two particles.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the limit distance (i.e. W = 0) for having interaction, and </a:t>
            </a: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circle with radius h is called smoothing circle or kernel range.</a:t>
            </a:r>
            <a:endParaRPr lang="zh-CN" altLang="en-US" sz="2000" b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E23CAC1-47EC-90D9-956D-F146213F8E7A}"/>
              </a:ext>
            </a:extLst>
          </p:cNvPr>
          <p:cNvGrpSpPr/>
          <p:nvPr/>
        </p:nvGrpSpPr>
        <p:grpSpPr>
          <a:xfrm>
            <a:off x="8276145" y="1774825"/>
            <a:ext cx="3331655" cy="3053840"/>
            <a:chOff x="8218995" y="1825625"/>
            <a:chExt cx="3331655" cy="3053840"/>
          </a:xfrm>
        </p:grpSpPr>
        <p:pic>
          <p:nvPicPr>
            <p:cNvPr id="4" name="Picture 2" descr="Smoothed-particle hydrodynamics - Wikipedia">
              <a:extLst>
                <a:ext uri="{FF2B5EF4-FFF2-40B4-BE49-F238E27FC236}">
                  <a16:creationId xmlns:a16="http://schemas.microsoft.com/office/drawing/2014/main" id="{38FF0D04-507F-34F1-B667-9606BB199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623646-2D48-B535-6D19-53EBD096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FBF817D-18AB-FC1E-AFE4-B21A6877911A}"/>
              </a:ext>
            </a:extLst>
          </p:cNvPr>
          <p:cNvCxnSpPr>
            <a:cxnSpLocks/>
          </p:cNvCxnSpPr>
          <p:nvPr/>
        </p:nvCxnSpPr>
        <p:spPr>
          <a:xfrm flipV="1">
            <a:off x="7442200" y="4241800"/>
            <a:ext cx="1136650" cy="1454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0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9A16-D44B-06E0-F6DC-D9A7B0AA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SPH (smoothed) mean?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0ED3A-00F9-9F01-EAB4-BD6FDC6BA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26250" cy="4351338"/>
          </a:xfrm>
        </p:spPr>
        <p:txBody>
          <a:bodyPr>
            <a:normAutofit fontScale="92500" lnSpcReduction="10000"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W: Gaussian-like function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K: normalize constant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h: kernel range radius</a:t>
            </a:r>
          </a:p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particle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: distance between particle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j</a:t>
            </a:r>
          </a:p>
          <a:p>
            <a:pPr marL="0" indent="0"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decreases when interaction distance increases, and will be 0 if outside kernel range h.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2FF5F7-946E-2B3D-7B97-FFA082D7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83" y="1825625"/>
            <a:ext cx="5925377" cy="7430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8843ACB-88B6-9FAA-2C3F-710E09BD0519}"/>
              </a:ext>
            </a:extLst>
          </p:cNvPr>
          <p:cNvGrpSpPr/>
          <p:nvPr/>
        </p:nvGrpSpPr>
        <p:grpSpPr>
          <a:xfrm>
            <a:off x="8339190" y="1411091"/>
            <a:ext cx="3331655" cy="3053840"/>
            <a:chOff x="8218995" y="1825625"/>
            <a:chExt cx="3331655" cy="3053840"/>
          </a:xfrm>
        </p:grpSpPr>
        <p:pic>
          <p:nvPicPr>
            <p:cNvPr id="7" name="Picture 2" descr="Smoothed-particle hydrodynamics - Wikipedia">
              <a:extLst>
                <a:ext uri="{FF2B5EF4-FFF2-40B4-BE49-F238E27FC236}">
                  <a16:creationId xmlns:a16="http://schemas.microsoft.com/office/drawing/2014/main" id="{E2DF155C-652F-0110-F3F4-2B7D339F1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995" y="1825625"/>
              <a:ext cx="3331655" cy="3053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CE048D8-9FD2-7D1A-18DD-B8B5B1C6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5353" y="2395267"/>
              <a:ext cx="182598" cy="186043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BDB01D6-0BBF-513C-B995-0887496A76E9}"/>
              </a:ext>
            </a:extLst>
          </p:cNvPr>
          <p:cNvGrpSpPr/>
          <p:nvPr/>
        </p:nvGrpSpPr>
        <p:grpSpPr>
          <a:xfrm>
            <a:off x="5236332" y="2568679"/>
            <a:ext cx="2827946" cy="2389788"/>
            <a:chOff x="5699882" y="2614613"/>
            <a:chExt cx="2827946" cy="238978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1D17A9A-246F-BF18-6C98-B6D33F4EC29F}"/>
                </a:ext>
              </a:extLst>
            </p:cNvPr>
            <p:cNvGrpSpPr/>
            <p:nvPr/>
          </p:nvGrpSpPr>
          <p:grpSpPr>
            <a:xfrm>
              <a:off x="5699882" y="2614613"/>
              <a:ext cx="2339218" cy="2389788"/>
              <a:chOff x="1286548" y="2691442"/>
              <a:chExt cx="3605964" cy="4021163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83E0627-1907-0FFA-19C6-6D458A21A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548" y="2833015"/>
                <a:ext cx="3605964" cy="3375404"/>
              </a:xfrm>
              <a:prstGeom prst="rect">
                <a:avLst/>
              </a:prstGeom>
            </p:spPr>
          </p:pic>
          <p:sp>
            <p:nvSpPr>
              <p:cNvPr id="15" name="右大括号 14">
                <a:extLst>
                  <a:ext uri="{FF2B5EF4-FFF2-40B4-BE49-F238E27FC236}">
                    <a16:creationId xmlns:a16="http://schemas.microsoft.com/office/drawing/2014/main" id="{CB9EDD6A-F574-8511-DEE0-87EB9E01045A}"/>
                  </a:ext>
                </a:extLst>
              </p:cNvPr>
              <p:cNvSpPr/>
              <p:nvPr/>
            </p:nvSpPr>
            <p:spPr>
              <a:xfrm rot="5400000">
                <a:off x="2405271" y="5377167"/>
                <a:ext cx="123610" cy="1473068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7FDD6C3-3AA3-D8F0-096F-BFBD727D71AA}"/>
                  </a:ext>
                </a:extLst>
              </p:cNvPr>
              <p:cNvSpPr txBox="1"/>
              <p:nvPr/>
            </p:nvSpPr>
            <p:spPr>
              <a:xfrm>
                <a:off x="2225900" y="6039362"/>
                <a:ext cx="482353" cy="673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/>
                  <a:t>h</a:t>
                </a:r>
                <a:endParaRPr lang="zh-CN" altLang="en-US" sz="2400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2AB9CA6-6BB7-4AA0-1C2A-1FEFE3CC7B2E}"/>
                  </a:ext>
                </a:extLst>
              </p:cNvPr>
              <p:cNvSpPr txBox="1"/>
              <p:nvPr/>
            </p:nvSpPr>
            <p:spPr>
              <a:xfrm>
                <a:off x="2835621" y="2691442"/>
                <a:ext cx="417135" cy="621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</a:t>
                </a:r>
                <a:endParaRPr lang="zh-CN" altLang="en-US" sz="2400" dirty="0"/>
              </a:p>
            </p:txBody>
          </p:sp>
        </p:grp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57B4D84-A449-DF3A-E5A7-6CADC9D2B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4429" b="18913"/>
            <a:stretch/>
          </p:blipFill>
          <p:spPr>
            <a:xfrm>
              <a:off x="7909940" y="4454375"/>
              <a:ext cx="617888" cy="230827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68E16323-6D3A-C9D5-046D-465733FB32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29" b="18913"/>
          <a:stretch/>
        </p:blipFill>
        <p:spPr>
          <a:xfrm>
            <a:off x="1082419" y="4496933"/>
            <a:ext cx="864002" cy="3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753B68-55D8-7C38-8EB0-B2818763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In-Class Problem (10 mins)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6525F-3A04-5C8C-B6F0-9E2AA34B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Try to draw the function below using python and thus show it is gaussian-like.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Set K = 1, kernel range = 1, </a:t>
            </a:r>
            <a:r>
              <a:rPr lang="en-US" altLang="zh-CN" sz="2400" dirty="0" err="1"/>
              <a:t>ri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rj</a:t>
            </a:r>
            <a:r>
              <a:rPr lang="en-US" altLang="zh-CN" sz="2400" dirty="0"/>
              <a:t> = r</a:t>
            </a:r>
          </a:p>
          <a:p>
            <a:endParaRPr lang="en-US" altLang="zh-CN" sz="2400" dirty="0"/>
          </a:p>
          <a:p>
            <a:r>
              <a:rPr lang="en-US" altLang="zh-CN" sz="2400" dirty="0"/>
              <a:t>You get 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1 bonus point </a:t>
            </a:r>
            <a:r>
              <a:rPr lang="en-US" altLang="zh-CN" sz="2400" dirty="0"/>
              <a:t>in your final grade if you volunteer to present your result.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F1A89D-76DA-D4BE-8F8B-6B3E9F7F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33" y="2466923"/>
            <a:ext cx="5925377" cy="7430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F49169-06D7-55F2-8A65-AB0468699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16" y="2344898"/>
            <a:ext cx="2915078" cy="216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4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A05D1-D4FE-ADCF-6919-3C965886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Start simulation of liquid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F93DBA-B8FA-7D55-3A9E-1B5E4EC14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 setup</a:t>
            </a:r>
          </a:p>
          <a:p>
            <a:endParaRPr lang="en-US" altLang="zh-CN" dirty="0"/>
          </a:p>
          <a:p>
            <a:r>
              <a:rPr lang="en-US" altLang="zh-CN" dirty="0"/>
              <a:t>Solve Navier-Stokes (NS) function (</a:t>
            </a:r>
            <a:r>
              <a:rPr lang="en-US" altLang="zh-CN" b="1" dirty="0">
                <a:solidFill>
                  <a:schemeClr val="accent4">
                    <a:lumMod val="75000"/>
                  </a:schemeClr>
                </a:solidFill>
              </a:rPr>
              <a:t>this part is very hard, so you don’t have to fully understand it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60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1610</Words>
  <Application>Microsoft Office PowerPoint</Application>
  <PresentationFormat>宽屏</PresentationFormat>
  <Paragraphs>204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9" baseType="lpstr">
      <vt:lpstr>Arial</vt:lpstr>
      <vt:lpstr>Times New Roman</vt:lpstr>
      <vt:lpstr>Office 主题​​</vt:lpstr>
      <vt:lpstr>Simulating liquid using the Smoothed-Particle Hydrodynamics (SPH) method </vt:lpstr>
      <vt:lpstr>Demo of this model</vt:lpstr>
      <vt:lpstr>Introduction</vt:lpstr>
      <vt:lpstr>What does SPH mean?</vt:lpstr>
      <vt:lpstr>What does SPH (smoothed) mean?</vt:lpstr>
      <vt:lpstr>What does SPH (smoothed) mean?</vt:lpstr>
      <vt:lpstr>What does SPH (smoothed) mean?</vt:lpstr>
      <vt:lpstr>In-Class Problem (10 mins)</vt:lpstr>
      <vt:lpstr>Start simulation of liquid</vt:lpstr>
      <vt:lpstr>Initial Condition</vt:lpstr>
      <vt:lpstr>Initial Condition</vt:lpstr>
      <vt:lpstr>Introduction to Navier-Stokes (NS) function</vt:lpstr>
      <vt:lpstr>Introduction to Navier-Stokes (NS) function</vt:lpstr>
      <vt:lpstr>Solve Navier-Stokes (NS) function</vt:lpstr>
      <vt:lpstr>Solve Navier-Stokes (NS) function</vt:lpstr>
      <vt:lpstr>Solve Navier-Stokes (NS) function</vt:lpstr>
      <vt:lpstr>Solve Navier-Stokes (NS) function</vt:lpstr>
      <vt:lpstr>Solve Navier-Stokes (NS) function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Understanding the code</vt:lpstr>
      <vt:lpstr>Grid-based Neighborhood Search</vt:lpstr>
      <vt:lpstr>In-Class Problem (10 mins)</vt:lpstr>
      <vt:lpstr>Basic Algorithms – Adding Obstacles</vt:lpstr>
      <vt:lpstr>Basic Algorithms – Obstacles Demo</vt:lpstr>
      <vt:lpstr>Application in Heart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liquid using the Smoothed-Particle Hydrodynamics (SPH) method</dc:title>
  <dc:creator>晓东 安</dc:creator>
  <cp:lastModifiedBy>晓东 安</cp:lastModifiedBy>
  <cp:revision>7</cp:revision>
  <dcterms:created xsi:type="dcterms:W3CDTF">2023-03-07T03:33:30Z</dcterms:created>
  <dcterms:modified xsi:type="dcterms:W3CDTF">2023-03-09T03:56:58Z</dcterms:modified>
</cp:coreProperties>
</file>